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venir Roman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A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n" i="on">
        <a:font>
          <a:latin typeface="Avenir Heavy Oblique"/>
          <a:ea typeface="Avenir Heavy Oblique"/>
          <a:cs typeface="Avenir Heavy Obliq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Col>
    <a:la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lastRow>
    <a:firstRow>
      <a:tcTxStyle b="on" i="on">
        <a:font>
          <a:latin typeface="Avenir Heavy Oblique"/>
          <a:ea typeface="Avenir Heavy Oblique"/>
          <a:cs typeface="Avenir Heavy Obliq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6" name="Shape 4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 latinLnBrk="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solidFill>
            <a:srgbClr val="AEAEA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25" name="Shape 25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63500" dist="25399" dir="2700000">
              <a:srgbClr val="808080">
                <a:alpha val="36999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 sz="1800"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228600" y="6324600"/>
            <a:ext cx="8686800" cy="304800"/>
          </a:xfrm>
          <a:prstGeom prst="rect">
            <a:avLst/>
          </a:prstGeom>
          <a:solidFill>
            <a:srgbClr val="A1C12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228600" y="228600"/>
            <a:ext cx="8686800" cy="1524000"/>
          </a:xfrm>
          <a:prstGeom prst="rect">
            <a:avLst/>
          </a:prstGeom>
          <a:gradFill>
            <a:gsLst>
              <a:gs pos="0">
                <a:srgbClr val="215E25"/>
              </a:gs>
              <a:gs pos="100000">
                <a:srgbClr val="21833A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228600" y="609600"/>
            <a:ext cx="7696200" cy="0"/>
          </a:xfrm>
          <a:prstGeom prst="line">
            <a:avLst/>
          </a:prstGeom>
          <a:ln w="3175">
            <a:solidFill>
              <a:srgbClr val="99CC00">
                <a:alpha val="70979"/>
              </a:srgbClr>
            </a:solidFill>
          </a:ln>
        </p:spPr>
        <p:txBody>
          <a:bodyPr lIns="45718" tIns="45718" rIns="45718" bIns="45718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357185" y="303210"/>
            <a:ext cx="3148017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>
              <a:spcBef>
                <a:spcPts val="700"/>
              </a:spcBef>
              <a:defRPr sz="1800"/>
            </a:pPr>
            <a:r>
              <a: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rPr>
              <a:t>PG Calc</a:t>
            </a:r>
            <a:r>
              <a:rPr sz="1200">
                <a:latin typeface="Lucida Grande"/>
                <a:ea typeface="Lucida Grande"/>
                <a:cs typeface="Lucida Grande"/>
                <a:sym typeface="Lucida Grande"/>
              </a:rPr>
              <a:t>  </a:t>
            </a:r>
            <a:r>
              <a:rPr sz="1200">
                <a:solidFill>
                  <a:srgbClr val="99CC00"/>
                </a:solidFill>
                <a:latin typeface="Lucida Grande"/>
                <a:ea typeface="Lucida Grande"/>
                <a:cs typeface="Lucida Grande"/>
                <a:sym typeface="Lucida Grande"/>
              </a:rPr>
              <a:t>|  Invested in your mission</a:t>
            </a:r>
          </a:p>
        </p:txBody>
      </p:sp>
      <p:sp>
        <p:nvSpPr>
          <p:cNvPr id="30" name="Shape 30"/>
          <p:cNvSpPr/>
          <p:nvPr/>
        </p:nvSpPr>
        <p:spPr>
          <a:xfrm>
            <a:off x="228600" y="6324600"/>
            <a:ext cx="8686800" cy="0"/>
          </a:xfrm>
          <a:prstGeom prst="line">
            <a:avLst/>
          </a:prstGeom>
          <a:ln w="57150">
            <a:solidFill>
              <a:srgbClr val="21833A"/>
            </a:solidFill>
          </a:ln>
        </p:spPr>
        <p:txBody>
          <a:bodyPr lIns="45718" tIns="45718" rIns="45718" bIns="45718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pic>
        <p:nvPicPr>
          <p:cNvPr id="31" name="image1.png" descr="New-PG-Calc-burst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924800" y="320675"/>
            <a:ext cx="914400" cy="704850"/>
          </a:xfrm>
          <a:prstGeom prst="rect">
            <a:avLst/>
          </a:prstGeom>
          <a:ln w="12700">
            <a:miter lim="400000"/>
          </a:ln>
        </p:spPr>
      </p:pic>
      <p:sp>
        <p:nvSpPr>
          <p:cNvPr id="32" name="Shape 3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-2" y="0"/>
            <a:ext cx="9144004" cy="6858000"/>
          </a:xfrm>
          <a:prstGeom prst="rect">
            <a:avLst/>
          </a:prstGeom>
          <a:solidFill>
            <a:srgbClr val="AEAEA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ffectLst>
            <a:outerShdw sx="100000" sy="100000" kx="0" ky="0" algn="b" rotWithShape="0" blurRad="63500" dist="25399" dir="2700000">
              <a:srgbClr val="808080">
                <a:alpha val="36999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 sz="1800"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228600" y="6324600"/>
            <a:ext cx="8686800" cy="304800"/>
          </a:xfrm>
          <a:prstGeom prst="rect">
            <a:avLst/>
          </a:prstGeom>
          <a:solidFill>
            <a:srgbClr val="A1C12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228600" y="228600"/>
            <a:ext cx="8686800" cy="1524000"/>
          </a:xfrm>
          <a:prstGeom prst="rect">
            <a:avLst/>
          </a:prstGeom>
          <a:gradFill>
            <a:gsLst>
              <a:gs pos="0">
                <a:srgbClr val="215E25"/>
              </a:gs>
              <a:gs pos="100000">
                <a:srgbClr val="21833A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1800"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6" name="Shape 6"/>
          <p:cNvSpPr/>
          <p:nvPr/>
        </p:nvSpPr>
        <p:spPr>
          <a:xfrm>
            <a:off x="228600" y="609600"/>
            <a:ext cx="7696200" cy="0"/>
          </a:xfrm>
          <a:prstGeom prst="line">
            <a:avLst/>
          </a:prstGeom>
          <a:ln w="3175">
            <a:solidFill>
              <a:srgbClr val="99CC00">
                <a:alpha val="70979"/>
              </a:srgbClr>
            </a:solidFill>
          </a:ln>
        </p:spPr>
        <p:txBody>
          <a:bodyPr lIns="45718" tIns="45718" rIns="45718" bIns="45718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7" name="Shape 7"/>
          <p:cNvSpPr/>
          <p:nvPr/>
        </p:nvSpPr>
        <p:spPr>
          <a:xfrm>
            <a:off x="228600" y="6324600"/>
            <a:ext cx="8686800" cy="0"/>
          </a:xfrm>
          <a:prstGeom prst="line">
            <a:avLst/>
          </a:prstGeom>
          <a:ln w="57150">
            <a:solidFill>
              <a:srgbClr val="21833A"/>
            </a:solidFill>
          </a:ln>
        </p:spPr>
        <p:txBody>
          <a:bodyPr lIns="45718" tIns="45718" rIns="45718" bIns="45718"/>
          <a:lstStyle/>
          <a:p>
            <a:pPr defTabSz="457200">
              <a:defRPr sz="12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8" name="Shape 8"/>
          <p:cNvSpPr/>
          <p:nvPr>
            <p:ph type="sldNum" sz="quarter" idx="2"/>
          </p:nvPr>
        </p:nvSpPr>
        <p:spPr>
          <a:xfrm>
            <a:off x="6858000" y="6356350"/>
            <a:ext cx="1905000" cy="281937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 algn="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9" name="Shape 9"/>
          <p:cNvSpPr/>
          <p:nvPr>
            <p:ph type="title"/>
          </p:nvPr>
        </p:nvSpPr>
        <p:spPr>
          <a:xfrm>
            <a:off x="1370012" y="769937"/>
            <a:ext cx="7315201" cy="16684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/>
            <a:r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5103812" y="2438400"/>
            <a:ext cx="3581401" cy="4419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800" u="none">
          <a:ln>
            <a:noFill/>
          </a:ln>
          <a:solidFill>
            <a:srgbClr val="FFFFFF"/>
          </a:solidFill>
          <a:uFillTx/>
          <a:latin typeface="Lucida Grande"/>
          <a:ea typeface="Lucida Grande"/>
          <a:cs typeface="Lucida Grande"/>
          <a:sym typeface="Lucida Grande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»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1pPr>
      <a:lvl2pPr marL="790575" marR="0" indent="-333375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2pPr>
      <a:lvl3pPr marL="1234438" marR="0" indent="-320038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3pPr>
      <a:lvl4pPr marL="1727200" marR="0" indent="-355600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–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4pPr>
      <a:lvl5pPr marL="2228850" marR="0" indent="-400050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»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5pPr>
      <a:lvl6pPr marL="2686050" marR="0" indent="-400050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6pPr>
      <a:lvl7pPr marL="3143250" marR="0" indent="-400050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7pPr>
      <a:lvl8pPr marL="3600450" marR="0" indent="-400050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8pPr>
      <a:lvl9pPr marL="4057650" marR="0" indent="-400050" algn="l" defTabSz="914400" rtl="0" latinLnBrk="0">
        <a:lnSpc>
          <a:spcPct val="100000"/>
        </a:lnSpc>
        <a:spcBef>
          <a:spcPts val="2100"/>
        </a:spcBef>
        <a:spcAft>
          <a:spcPts val="0"/>
        </a:spcAft>
        <a:buClr>
          <a:srgbClr val="21833A"/>
        </a:buClr>
        <a:buSzPct val="100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Lucida Grande"/>
          <a:ea typeface="Lucida Grande"/>
          <a:cs typeface="Lucida Grande"/>
          <a:sym typeface="Lucida Grande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Lucida Grand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228600" y="1676400"/>
            <a:ext cx="8686800" cy="762000"/>
          </a:xfrm>
          <a:prstGeom prst="rect">
            <a:avLst/>
          </a:prstGeom>
          <a:gradFill>
            <a:gsLst>
              <a:gs pos="0">
                <a:srgbClr val="215E25"/>
              </a:gs>
              <a:gs pos="100000">
                <a:srgbClr val="21833A"/>
              </a:gs>
            </a:gsLst>
            <a:lin ang="10800000"/>
          </a:gra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Lucida Grande"/>
                <a:ea typeface="Lucida Grande"/>
                <a:cs typeface="Lucida Grande"/>
                <a:sym typeface="Lucida Grande"/>
              </a:defRPr>
            </a:pPr>
          </a:p>
        </p:txBody>
      </p:sp>
      <p:sp>
        <p:nvSpPr>
          <p:cNvPr id="49" name="Shape 49"/>
          <p:cNvSpPr/>
          <p:nvPr>
            <p:ph type="title" idx="4294967295"/>
          </p:nvPr>
        </p:nvSpPr>
        <p:spPr>
          <a:xfrm>
            <a:off x="685800" y="1143000"/>
            <a:ext cx="7772400" cy="11430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200"/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3200">
                <a:solidFill>
                  <a:srgbClr val="FFFFFF"/>
                </a:solidFill>
              </a:rPr>
              <a:t>Ten Great Charitable Planning Ideas for 2018</a:t>
            </a:r>
          </a:p>
        </p:txBody>
      </p:sp>
      <p:sp>
        <p:nvSpPr>
          <p:cNvPr id="50" name="Shape 50"/>
          <p:cNvSpPr/>
          <p:nvPr/>
        </p:nvSpPr>
        <p:spPr>
          <a:xfrm>
            <a:off x="2096922" y="5027929"/>
            <a:ext cx="4950153" cy="510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>
              <a:defRPr sz="1800"/>
            </a:pPr>
            <a:r>
              <a:rPr sz="2400"/>
              <a:t>Kathryn W. Miree &amp; Associates, Inc.</a:t>
            </a:r>
          </a:p>
        </p:txBody>
      </p:sp>
      <p:pic>
        <p:nvPicPr>
          <p:cNvPr id="51" name="pasted-image.tif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71750" y="3867768"/>
            <a:ext cx="3660876" cy="102746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777240">
              <a:defRPr sz="2300"/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300">
                <a:solidFill>
                  <a:srgbClr val="FFFFFF"/>
                </a:solidFill>
              </a:rPr>
              <a:t>Idea #2: Use IRD Property for Testamentary Gifts</a:t>
            </a:r>
          </a:p>
        </p:txBody>
      </p:sp>
      <p:sp>
        <p:nvSpPr>
          <p:cNvPr id="95" name="Shape 95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96" name="Shape 96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  <p:graphicFrame>
        <p:nvGraphicFramePr>
          <p:cNvPr id="97" name="Table 97"/>
          <p:cNvGraphicFramePr/>
          <p:nvPr/>
        </p:nvGraphicFramePr>
        <p:xfrm>
          <a:off x="562331" y="1837414"/>
          <a:ext cx="8146338" cy="442797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2952414"/>
                <a:gridCol w="2544482"/>
                <a:gridCol w="2649441"/>
              </a:tblGrid>
              <a:tr h="1057132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$250,000 Bequest of Retirement Plan to Family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$250,000 Bequest of Retirement Plan to 5%, 20-Year CRAT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</a:tr>
              <a:tr h="537676">
                <a:tc>
                  <a:txBody>
                    <a:bodyPr/>
                    <a:lstStyle/>
                    <a:p>
                      <a:pPr algn="l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Total Estate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$4,000,000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$4,000,000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806514">
                <a:tc>
                  <a:txBody>
                    <a:bodyPr/>
                    <a:lstStyle/>
                    <a:p>
                      <a:pPr algn="l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Total Taxes on $250,000 Retirement Plan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/>
                      </a:pPr>
                      <a:r>
                        <a:rPr>
                          <a:latin typeface="+mj-lt"/>
                          <a:ea typeface="+mj-ea"/>
                          <a:cs typeface="+mj-cs"/>
                          <a:sym typeface="Avenir Roman"/>
                        </a:rPr>
                        <a:t>$87,500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951292">
                <a:tc>
                  <a:txBody>
                    <a:bodyPr/>
                    <a:lstStyle/>
                    <a:p>
                      <a:pPr algn="l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Effective Tax Rate on Retirement Plan (federal taxes only)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35%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7676">
                <a:tc>
                  <a:txBody>
                    <a:bodyPr/>
                    <a:lstStyle/>
                    <a:p>
                      <a:pPr algn="l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Net Bequest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$162,500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$250,000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7676">
                <a:tc>
                  <a:txBody>
                    <a:bodyPr/>
                    <a:lstStyle/>
                    <a:p>
                      <a:pPr algn="l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Net Savings vs. Bequest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$87,500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#3: A Gift for Special Needs</a:t>
            </a:r>
          </a:p>
        </p:txBody>
      </p:sp>
      <p:sp>
        <p:nvSpPr>
          <p:cNvPr id="100" name="Shape 100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Use a charitable gift annuity to fund an existing special needs trust.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Create a spray power for the trustee of a charitable remainder trust to make special needs payments first to the special needs child, remainder to remaining beneficiaries.</a:t>
            </a:r>
          </a:p>
        </p:txBody>
      </p:sp>
      <p:sp>
        <p:nvSpPr>
          <p:cNvPr id="101" name="Shape 101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02" name="Shape 102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#4:  A Gift for Parents</a:t>
            </a:r>
          </a:p>
        </p:txBody>
      </p:sp>
      <p:sp>
        <p:nvSpPr>
          <p:cNvPr id="105" name="Shape 105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06" name="Shape 106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  <p:graphicFrame>
        <p:nvGraphicFramePr>
          <p:cNvPr id="107" name="Table 107"/>
          <p:cNvGraphicFramePr/>
          <p:nvPr/>
        </p:nvGraphicFramePr>
        <p:xfrm>
          <a:off x="718782" y="1827211"/>
          <a:ext cx="7423506" cy="4092031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4240600"/>
                <a:gridCol w="3182905"/>
              </a:tblGrid>
              <a:tr h="1091208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Two Life CGA</a:t>
                      </a:r>
                      <a:endParaRPr sz="200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Ages 78 &amp; 82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Amount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</a:tr>
              <a:tr h="818405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Principal Amount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$100,000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45603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Charitable Deduction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$42,241.00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45603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Annual Income to Parents (6.2%)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$6,200.00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45603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Tax-free Portion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$4,476.40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45603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Ordinary Income Portion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$1,723.60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#5:  A Gift to Fund Retirement</a:t>
            </a:r>
          </a:p>
        </p:txBody>
      </p:sp>
      <p:sp>
        <p:nvSpPr>
          <p:cNvPr id="110" name="Shape 110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11" name="Shape 111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  <p:graphicFrame>
        <p:nvGraphicFramePr>
          <p:cNvPr id="112" name="Table 112"/>
          <p:cNvGraphicFramePr/>
          <p:nvPr/>
        </p:nvGraphicFramePr>
        <p:xfrm>
          <a:off x="1285886" y="2271305"/>
          <a:ext cx="6824800" cy="3686385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3770285"/>
                <a:gridCol w="3054515"/>
              </a:tblGrid>
              <a:tr h="929472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Two Life CGA</a:t>
                      </a:r>
                      <a:endParaRPr sz="2000">
                        <a:latin typeface="+mn-lt"/>
                        <a:ea typeface="+mn-ea"/>
                        <a:cs typeface="+mn-cs"/>
                        <a:sym typeface="Helvetica"/>
                      </a:endParaRPr>
                    </a:p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Ages 70 &amp; 71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Amount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</a:tr>
              <a:tr h="551382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Principal Amount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$25,000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51382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Charitable Deduction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$8,445.00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51382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Annuity Amount (4.6%)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$1,250.000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51382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Tax-free Portion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$823.75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51382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Ordinary Income Portion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20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$426.25</a:t>
                      </a:r>
                    </a:p>
                  </a:txBody>
                  <a:tcPr marL="63500" marR="63500" marT="63500" marB="635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#6:  Selecting the Right Asset</a:t>
            </a:r>
          </a:p>
        </p:txBody>
      </p:sp>
      <p:sp>
        <p:nvSpPr>
          <p:cNvPr id="115" name="Shape 115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Marketable securities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Privately held securities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Real estate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Life insurance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Tangible personal property</a:t>
            </a:r>
          </a:p>
        </p:txBody>
      </p:sp>
      <p:sp>
        <p:nvSpPr>
          <p:cNvPr id="116" name="Shape 116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17" name="Shape 117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#6:  Selecting the Right Asset</a:t>
            </a:r>
          </a:p>
        </p:txBody>
      </p:sp>
      <p:sp>
        <p:nvSpPr>
          <p:cNvPr id="120" name="Shape 120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What to consider: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The recipient of the charitable gift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The donor’s goals for the gift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The donor’s goals for the asset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The asset’s basis</a:t>
            </a:r>
          </a:p>
        </p:txBody>
      </p:sp>
      <p:sp>
        <p:nvSpPr>
          <p:cNvPr id="121" name="Shape 121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22" name="Shape 122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#7:  Partial Interest Gifts</a:t>
            </a:r>
          </a:p>
        </p:txBody>
      </p:sp>
      <p:sp>
        <p:nvSpPr>
          <p:cNvPr id="125" name="Shape 125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823217" indent="-823217" defTabSz="878097">
              <a:spcBef>
                <a:spcPts val="2000"/>
              </a:spcBef>
              <a:buChar char="•"/>
              <a:defRPr sz="1746"/>
            </a:pPr>
            <a:r>
              <a:rPr sz="2619"/>
              <a:t>Few individuals are impacted by estate tax</a:t>
            </a:r>
            <a:endParaRPr sz="2619"/>
          </a:p>
          <a:p>
            <a:pPr marL="823217" indent="-823217" defTabSz="878097">
              <a:spcBef>
                <a:spcPts val="2000"/>
              </a:spcBef>
              <a:buChar char="•"/>
              <a:defRPr sz="1746"/>
            </a:pPr>
            <a:r>
              <a:rPr sz="2619"/>
              <a:t>In 2000, when $675,000 was excluded from estate tax, 4.5% of all decedents were subject to the tax and 2.16% paid tax. Now exclusion is $11.8 million per person ($23.6 million per couple)</a:t>
            </a:r>
            <a:endParaRPr sz="2619"/>
          </a:p>
          <a:p>
            <a:pPr marL="823217" indent="-823217" defTabSz="878097">
              <a:spcBef>
                <a:spcPts val="2000"/>
              </a:spcBef>
              <a:buChar char="•"/>
              <a:defRPr sz="1746"/>
            </a:pPr>
            <a:r>
              <a:rPr sz="2619"/>
              <a:t>Joint Committee on Taxation projects only 2 of every 1,000 decedents would be subject to estate tax in 2015.</a:t>
            </a:r>
          </a:p>
        </p:txBody>
      </p:sp>
      <p:sp>
        <p:nvSpPr>
          <p:cNvPr id="126" name="Shape 126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27" name="Shape 127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#7:  Partial Interest Gifts</a:t>
            </a:r>
          </a:p>
        </p:txBody>
      </p:sp>
      <p:sp>
        <p:nvSpPr>
          <p:cNvPr id="130" name="Shape 130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These partial interest gifts do not qualify for a charitable income tax or estate tax deduction: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Gifts of future interests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Gifts divided for the purpose of transfer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Work of art separated from copyright</a:t>
            </a:r>
          </a:p>
        </p:txBody>
      </p:sp>
      <p:sp>
        <p:nvSpPr>
          <p:cNvPr id="131" name="Shape 131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32" name="Shape 132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#7:  Partial Interest Gifts</a:t>
            </a:r>
          </a:p>
        </p:txBody>
      </p:sp>
      <p:sp>
        <p:nvSpPr>
          <p:cNvPr id="135" name="Shape 135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747229" indent="-747229" defTabSz="859536">
              <a:spcBef>
                <a:spcPts val="2000"/>
              </a:spcBef>
              <a:buChar char="•"/>
              <a:defRPr sz="1800"/>
            </a:pPr>
            <a:r>
              <a:rPr sz="2600"/>
              <a:t>Testamentary options for donors:</a:t>
            </a:r>
            <a:endParaRPr sz="2600"/>
          </a:p>
          <a:p>
            <a:pPr marL="747229" indent="-747229" defTabSz="859536">
              <a:spcBef>
                <a:spcPts val="2000"/>
              </a:spcBef>
              <a:buChar char="•"/>
              <a:defRPr sz="1800"/>
            </a:pPr>
            <a:r>
              <a:rPr sz="2600"/>
              <a:t>Make a gift of income from stocks to a family member, then transfer the asset/income to charity - or the reverse.</a:t>
            </a:r>
            <a:endParaRPr sz="2600"/>
          </a:p>
          <a:p>
            <a:pPr marL="747229" indent="-747229" defTabSz="859536">
              <a:spcBef>
                <a:spcPts val="2000"/>
              </a:spcBef>
              <a:buChar char="•"/>
              <a:defRPr sz="1800"/>
            </a:pPr>
            <a:r>
              <a:rPr sz="2600"/>
              <a:t>Devise surface right to charity, mineral rights to heirs.</a:t>
            </a:r>
            <a:endParaRPr sz="2600"/>
          </a:p>
          <a:p>
            <a:pPr marL="747229" indent="-747229" defTabSz="859536">
              <a:spcBef>
                <a:spcPts val="2000"/>
              </a:spcBef>
              <a:buChar char="•"/>
              <a:defRPr sz="1800"/>
            </a:pPr>
            <a:r>
              <a:rPr sz="2600"/>
              <a:t>Transfer a percentage of interest in a business’ profit.</a:t>
            </a:r>
          </a:p>
        </p:txBody>
      </p:sp>
      <p:sp>
        <p:nvSpPr>
          <p:cNvPr id="136" name="Shape 136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37" name="Shape 137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#8: Trusts with Mixed Beneficiaries</a:t>
            </a:r>
          </a:p>
        </p:txBody>
      </p:sp>
      <p:sp>
        <p:nvSpPr>
          <p:cNvPr id="140" name="Shape 140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755178" indent="-755178" defTabSz="868680">
              <a:spcBef>
                <a:spcPts val="2000"/>
              </a:spcBef>
              <a:buChar char="•"/>
              <a:defRPr sz="1800"/>
            </a:pPr>
            <a:r>
              <a:rPr sz="2600"/>
              <a:t>Possible to combine personal and charitable goals in testamentary planning. Watch for:</a:t>
            </a:r>
            <a:endParaRPr sz="2600"/>
          </a:p>
          <a:p>
            <a:pPr marL="755178" indent="-755178" defTabSz="868680">
              <a:spcBef>
                <a:spcPts val="2000"/>
              </a:spcBef>
              <a:buChar char="•"/>
              <a:defRPr sz="1800"/>
            </a:pPr>
            <a:r>
              <a:rPr sz="2600"/>
              <a:t>Unintended consequences in drafting.</a:t>
            </a:r>
            <a:endParaRPr sz="2600"/>
          </a:p>
          <a:p>
            <a:pPr marL="755178" indent="-755178" defTabSz="868680">
              <a:spcBef>
                <a:spcPts val="2000"/>
              </a:spcBef>
              <a:buChar char="•"/>
              <a:defRPr sz="1800"/>
            </a:pPr>
            <a:r>
              <a:rPr sz="2600"/>
              <a:t>Income tax consequences inside the trust; in 2015 highest tax threshold is $12,300.</a:t>
            </a:r>
            <a:endParaRPr sz="2600"/>
          </a:p>
          <a:p>
            <a:pPr marL="755178" indent="-755178" defTabSz="868680">
              <a:spcBef>
                <a:spcPts val="2000"/>
              </a:spcBef>
              <a:buChar char="•"/>
              <a:defRPr sz="1800"/>
            </a:pPr>
            <a:r>
              <a:rPr sz="2600"/>
              <a:t>Revocable trusts with testamentary provisions are also an option.</a:t>
            </a:r>
          </a:p>
        </p:txBody>
      </p:sp>
      <p:sp>
        <p:nvSpPr>
          <p:cNvPr id="141" name="Shape 141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42" name="Shape 142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The Current Challenges</a:t>
            </a:r>
          </a:p>
        </p:txBody>
      </p:sp>
      <p:sp>
        <p:nvSpPr>
          <p:cNvPr id="54" name="Shape 54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Many factors impact charitable planning: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Fluctuating stock values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Low interest rates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Changing income tax laws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Changing estate and gift tax laws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Changing entity laws</a:t>
            </a:r>
          </a:p>
        </p:txBody>
      </p:sp>
      <p:sp>
        <p:nvSpPr>
          <p:cNvPr id="55" name="Shape 55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56" name="Shape 56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Final Thoughts</a:t>
            </a:r>
          </a:p>
        </p:txBody>
      </p:sp>
      <p:sp>
        <p:nvSpPr>
          <p:cNvPr id="145" name="Shape 145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Effective planning is about meeting client goals.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You have many opportunities, and gift planning has extraordinary impact, in this new environment.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Look for ways to combine personal and charitable goals.</a:t>
            </a:r>
          </a:p>
        </p:txBody>
      </p:sp>
      <p:sp>
        <p:nvSpPr>
          <p:cNvPr id="146" name="Shape 146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47" name="Shape 147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defTabSz="722376"/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The Current Challenges</a:t>
            </a:r>
          </a:p>
        </p:txBody>
      </p:sp>
      <p:sp>
        <p:nvSpPr>
          <p:cNvPr id="59" name="Shape 59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921924" indent="-921924">
              <a:buChar char="•"/>
            </a:lvl1pPr>
          </a:lstStyle>
          <a:p>
            <a:pPr>
              <a:defRPr sz="1800"/>
            </a:pPr>
            <a:r>
              <a:rPr sz="2800"/>
              <a:t>Interest rates (CFMR) impact the charitable deduction.</a:t>
            </a:r>
          </a:p>
        </p:txBody>
      </p:sp>
      <p:sp>
        <p:nvSpPr>
          <p:cNvPr id="60" name="Shape 60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graphicFrame>
        <p:nvGraphicFramePr>
          <p:cNvPr id="61" name="Table 61"/>
          <p:cNvGraphicFramePr/>
          <p:nvPr/>
        </p:nvGraphicFramePr>
        <p:xfrm>
          <a:off x="1074540" y="3422650"/>
          <a:ext cx="6998095" cy="2671764"/>
        </p:xfrm>
        <a:graphic xmlns:a="http://schemas.openxmlformats.org/drawingml/2006/main">
          <a:graphicData uri="http://schemas.openxmlformats.org/drawingml/2006/table">
            <a:tbl>
              <a:tblPr firstCol="0" firstRow="1" lastCol="0" lastRow="0" bandCol="0" bandRow="0" rtl="0">
                <a:tableStyleId>{4C3C2611-4C71-4FC5-86AE-919BDF0F9419}</a:tableStyleId>
              </a:tblPr>
              <a:tblGrid>
                <a:gridCol w="3016405"/>
                <a:gridCol w="2038975"/>
                <a:gridCol w="1942714"/>
              </a:tblGrid>
              <a:tr h="890891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1.4% CFMR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solidFill>
                            <a:srgbClr val="000000"/>
                          </a:solidFill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i="1"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5.8% CFMR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>
                      <a:solidFill>
                        <a:srgbClr val="000000"/>
                      </a:solidFill>
                      <a:miter lim="400000"/>
                    </a:lnB>
                    <a:solidFill>
                      <a:srgbClr val="79AE3D"/>
                    </a:solidFill>
                  </a:tcPr>
                </a:tc>
              </a:tr>
              <a:tr h="890891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$1,000,000 5% CRAT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$235,224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$495,747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  <a:tr h="886804"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$1,000,000 20-year, 5% CLAT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$866,950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457200">
                        <a:defRPr b="0" i="0" sz="1800">
                          <a:latin typeface="+mj-lt"/>
                          <a:ea typeface="+mj-ea"/>
                          <a:cs typeface="+mj-cs"/>
                          <a:sym typeface="Avenir Roman"/>
                        </a:defRPr>
                      </a:pPr>
                      <a:r>
                        <a:rPr sz="1900">
                          <a:latin typeface="+mn-lt"/>
                          <a:ea typeface="+mn-ea"/>
                          <a:cs typeface="+mn-cs"/>
                          <a:sym typeface="Helvetica"/>
                        </a:rPr>
                        <a:t>$582,920</a:t>
                      </a:r>
                    </a:p>
                  </a:txBody>
                  <a:tcPr marL="50800" marR="50800" marT="50800" marB="50800" anchor="t" anchorCtr="0" horzOverflow="overflow">
                    <a:lnL w="3175">
                      <a:solidFill>
                        <a:srgbClr val="000000"/>
                      </a:solidFill>
                      <a:miter lim="400000"/>
                    </a:lnL>
                    <a:lnR w="3175">
                      <a:solidFill>
                        <a:srgbClr val="000000"/>
                      </a:solidFill>
                      <a:miter lim="400000"/>
                    </a:lnR>
                    <a:lnT w="3175">
                      <a:solidFill>
                        <a:srgbClr val="000000"/>
                      </a:solidFill>
                      <a:miter lim="400000"/>
                    </a:lnT>
                    <a:lnB w="3175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62" name="Shape 62"/>
          <p:cNvSpPr/>
          <p:nvPr/>
        </p:nvSpPr>
        <p:spPr>
          <a:xfrm>
            <a:off x="2645069" y="6324600"/>
            <a:ext cx="3663362" cy="2819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The Current Challenges</a:t>
            </a:r>
          </a:p>
        </p:txBody>
      </p:sp>
      <p:sp>
        <p:nvSpPr>
          <p:cNvPr id="65" name="Shape 65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857390" indent="-857390" defTabSz="850391">
              <a:spcBef>
                <a:spcPts val="1900"/>
              </a:spcBef>
              <a:buChar char="•"/>
              <a:defRPr sz="1674"/>
            </a:pPr>
            <a:r>
              <a:rPr sz="2604"/>
              <a:t>Congress is changing the rules.</a:t>
            </a:r>
            <a:endParaRPr sz="2604"/>
          </a:p>
          <a:p>
            <a:pPr marL="857390" indent="-857390" defTabSz="850391">
              <a:spcBef>
                <a:spcPts val="1900"/>
              </a:spcBef>
              <a:buChar char="•"/>
              <a:defRPr sz="1674"/>
            </a:pPr>
            <a:r>
              <a:rPr sz="2604"/>
              <a:t>Pension Protection Act of 2006</a:t>
            </a:r>
            <a:endParaRPr sz="2604"/>
          </a:p>
          <a:p>
            <a:pPr lvl="1" marL="1282586" indent="-857390" defTabSz="850391">
              <a:spcBef>
                <a:spcPts val="1900"/>
              </a:spcBef>
              <a:buChar char="•"/>
              <a:defRPr sz="1674"/>
            </a:pPr>
            <a:r>
              <a:rPr sz="2604"/>
              <a:t>Many changes to entity rules and deduction rules</a:t>
            </a:r>
            <a:endParaRPr sz="2604"/>
          </a:p>
          <a:p>
            <a:pPr marL="857390" indent="-857390" defTabSz="850391">
              <a:spcBef>
                <a:spcPts val="1900"/>
              </a:spcBef>
              <a:buChar char="•"/>
              <a:defRPr sz="1674"/>
            </a:pPr>
            <a:r>
              <a:rPr sz="2604"/>
              <a:t>American Taxpayer Relief Act of 2012</a:t>
            </a:r>
            <a:endParaRPr sz="2604"/>
          </a:p>
          <a:p>
            <a:pPr lvl="1" marL="1282586" indent="-857390" defTabSz="850391">
              <a:spcBef>
                <a:spcPts val="1900"/>
              </a:spcBef>
              <a:buChar char="•"/>
              <a:defRPr sz="1674"/>
            </a:pPr>
            <a:r>
              <a:rPr sz="2604"/>
              <a:t>Higher income tax rates; higher estate exclusion amount and estate and gift tax rates</a:t>
            </a:r>
          </a:p>
        </p:txBody>
      </p:sp>
      <p:sp>
        <p:nvSpPr>
          <p:cNvPr id="66" name="Shape 66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67" name="Shape 67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#1:  Accelerate Charitable Gifts</a:t>
            </a:r>
          </a:p>
        </p:txBody>
      </p:sp>
      <p:sp>
        <p:nvSpPr>
          <p:cNvPr id="70" name="Shape 70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Accelerate charitable gifts: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Gifts destined for charity that generate no income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A testamentary gift of a home or farm by making a retained life interest gift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A bequest to create a charitable gift annuity</a:t>
            </a:r>
          </a:p>
        </p:txBody>
      </p:sp>
      <p:sp>
        <p:nvSpPr>
          <p:cNvPr id="71" name="Shape 71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72" name="Shape 72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#2:  Use IRD Property in Estate</a:t>
            </a:r>
          </a:p>
        </p:txBody>
      </p:sp>
      <p:sp>
        <p:nvSpPr>
          <p:cNvPr id="75" name="Shape 75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Use Income in Respect of Decedent (IRD) assets for testamentary gifts: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Retirement plan assets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Savings bonds with accrued, untaxed income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Deferred compensation</a:t>
            </a:r>
          </a:p>
        </p:txBody>
      </p:sp>
      <p:sp>
        <p:nvSpPr>
          <p:cNvPr id="76" name="Shape 76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77" name="Shape 77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#2: Use IRD Property in Estate</a:t>
            </a:r>
          </a:p>
        </p:txBody>
      </p:sp>
      <p:sp>
        <p:nvSpPr>
          <p:cNvPr id="80" name="Shape 80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Accounts receivable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Unrecognized income from annuities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Remaining installment sale payments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Accrued interest/dividends on securities</a:t>
            </a:r>
          </a:p>
        </p:txBody>
      </p:sp>
      <p:sp>
        <p:nvSpPr>
          <p:cNvPr id="81" name="Shape 81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82" name="Shape 82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#2: Use IRD Property in Estate</a:t>
            </a:r>
          </a:p>
        </p:txBody>
      </p:sp>
      <p:sp>
        <p:nvSpPr>
          <p:cNvPr id="85" name="Shape 85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Lifetime giving options for IRD assets are limited: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IRA Charitable Rollover is not currently in effect.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Lump sum distribution from profit sharing using appreciated assets to fund CRT may be an option.</a:t>
            </a:r>
          </a:p>
        </p:txBody>
      </p:sp>
      <p:sp>
        <p:nvSpPr>
          <p:cNvPr id="86" name="Shape 86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87" name="Shape 87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title" idx="4294967295"/>
          </p:nvPr>
        </p:nvSpPr>
        <p:spPr>
          <a:xfrm>
            <a:off x="685800" y="838200"/>
            <a:ext cx="7772400" cy="7620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2800">
                <a:solidFill>
                  <a:srgbClr val="FFFFFF"/>
                </a:solidFill>
              </a:rPr>
              <a:t>Idea #2: Use IRD Property in Estate</a:t>
            </a:r>
          </a:p>
        </p:txBody>
      </p:sp>
      <p:sp>
        <p:nvSpPr>
          <p:cNvPr id="90" name="Shape 90"/>
          <p:cNvSpPr/>
          <p:nvPr>
            <p:ph type="body" idx="4294967295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marL="921924" indent="-921924">
              <a:buChar char="•"/>
              <a:defRPr sz="1800"/>
            </a:pPr>
            <a:r>
              <a:rPr sz="2800"/>
              <a:t>Testamentary options are almost unlimited: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Outright gift to public charity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Outright gift to private foundation</a:t>
            </a:r>
            <a:endParaRPr sz="2800"/>
          </a:p>
          <a:p>
            <a:pPr marL="921924" indent="-921924">
              <a:buChar char="•"/>
              <a:defRPr sz="1800"/>
            </a:pPr>
            <a:r>
              <a:rPr sz="2800"/>
              <a:t>Gift to fund CRT or CGA for family</a:t>
            </a:r>
          </a:p>
        </p:txBody>
      </p:sp>
      <p:sp>
        <p:nvSpPr>
          <p:cNvPr id="91" name="Shape 91"/>
          <p:cNvSpPr/>
          <p:nvPr/>
        </p:nvSpPr>
        <p:spPr>
          <a:xfrm>
            <a:off x="8458200" y="6362700"/>
            <a:ext cx="381000" cy="1728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>
              <a:defRPr sz="1800">
                <a:solidFill>
                  <a:srgbClr val="000000"/>
                </a:solidFill>
              </a:defRPr>
            </a:pPr>
            <a:r>
              <a:rPr sz="12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92" name="Shape 92"/>
          <p:cNvSpPr/>
          <p:nvPr/>
        </p:nvSpPr>
        <p:spPr>
          <a:xfrm>
            <a:off x="2190750" y="6362700"/>
            <a:ext cx="487680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FFFFFF"/>
                </a:solidFill>
              </a:rPr>
              <a:t>Ten Great Charitable Planning Ideas for 2018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8ECED"/>
      </a:accent5>
      <a:accent6>
        <a:srgbClr val="2E2E8B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bevel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venir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